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73" r:id="rId3"/>
    <p:sldId id="261" r:id="rId4"/>
    <p:sldId id="262" r:id="rId5"/>
    <p:sldId id="269" r:id="rId6"/>
    <p:sldId id="278" r:id="rId7"/>
    <p:sldId id="265" r:id="rId8"/>
    <p:sldId id="266" r:id="rId9"/>
    <p:sldId id="279" r:id="rId10"/>
    <p:sldId id="272" r:id="rId11"/>
    <p:sldId id="276" r:id="rId12"/>
    <p:sldId id="277" r:id="rId13"/>
    <p:sldId id="268" r:id="rId14"/>
    <p:sldId id="267" r:id="rId15"/>
    <p:sldId id="274" r:id="rId16"/>
    <p:sldId id="280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FF0000"/>
    <a:srgbClr val="28F868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265" autoAdjust="0"/>
    <p:restoredTop sz="94660"/>
  </p:normalViewPr>
  <p:slideViewPr>
    <p:cSldViewPr>
      <p:cViewPr varScale="1">
        <p:scale>
          <a:sx n="81" d="100"/>
          <a:sy n="81" d="100"/>
        </p:scale>
        <p:origin x="65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5F7B8A-6AA6-4B28-989D-C9588A2F370B}" type="doc">
      <dgm:prSet loTypeId="urn:microsoft.com/office/officeart/2005/8/layout/equation2" loCatId="process" qsTypeId="urn:microsoft.com/office/officeart/2005/8/quickstyle/3d1" qsCatId="3D" csTypeId="urn:microsoft.com/office/officeart/2005/8/colors/colorful1" csCatId="colorful" phldr="1"/>
      <dgm:spPr/>
    </dgm:pt>
    <dgm:pt modelId="{EE2CC8A2-60AE-4CAC-94CB-1D87A5E4E97D}">
      <dgm:prSet phldrT="[Text]"/>
      <dgm:spPr/>
      <dgm:t>
        <a:bodyPr/>
        <a:lstStyle/>
        <a:p>
          <a:r>
            <a:rPr lang="en-IN" dirty="0" smtClean="0"/>
            <a:t>9 events of instruction</a:t>
          </a:r>
          <a:endParaRPr lang="en-IN" dirty="0"/>
        </a:p>
      </dgm:t>
    </dgm:pt>
    <dgm:pt modelId="{A667FE15-CE48-42F8-9153-D2F07A032CC9}" type="parTrans" cxnId="{DFAE4933-1246-4D3B-904B-C0E7CC90C252}">
      <dgm:prSet/>
      <dgm:spPr/>
      <dgm:t>
        <a:bodyPr/>
        <a:lstStyle/>
        <a:p>
          <a:endParaRPr lang="en-IN"/>
        </a:p>
      </dgm:t>
    </dgm:pt>
    <dgm:pt modelId="{2C55ADAB-AFD3-44AB-A9FB-301AB6702592}" type="sibTrans" cxnId="{DFAE4933-1246-4D3B-904B-C0E7CC90C252}">
      <dgm:prSet/>
      <dgm:spPr/>
      <dgm:t>
        <a:bodyPr/>
        <a:lstStyle/>
        <a:p>
          <a:endParaRPr lang="en-IN"/>
        </a:p>
      </dgm:t>
    </dgm:pt>
    <dgm:pt modelId="{1FF03D71-1A1F-4CAB-88C4-94874922BA32}">
      <dgm:prSet phldrT="[Text]"/>
      <dgm:spPr/>
      <dgm:t>
        <a:bodyPr/>
        <a:lstStyle/>
        <a:p>
          <a:r>
            <a:rPr lang="en-IN" dirty="0" smtClean="0"/>
            <a:t>Conditions of Learning</a:t>
          </a:r>
          <a:endParaRPr lang="en-IN" dirty="0"/>
        </a:p>
      </dgm:t>
    </dgm:pt>
    <dgm:pt modelId="{CC4384C6-007B-42B1-B848-85C88087199F}" type="parTrans" cxnId="{E9BE56A0-3A11-4C34-92F1-99B3CB4C2051}">
      <dgm:prSet/>
      <dgm:spPr/>
      <dgm:t>
        <a:bodyPr/>
        <a:lstStyle/>
        <a:p>
          <a:endParaRPr lang="en-IN"/>
        </a:p>
      </dgm:t>
    </dgm:pt>
    <dgm:pt modelId="{38840779-A63A-4BDA-885F-E3EF2083EC0C}" type="sibTrans" cxnId="{E9BE56A0-3A11-4C34-92F1-99B3CB4C2051}">
      <dgm:prSet/>
      <dgm:spPr/>
      <dgm:t>
        <a:bodyPr/>
        <a:lstStyle/>
        <a:p>
          <a:endParaRPr lang="en-IN"/>
        </a:p>
      </dgm:t>
    </dgm:pt>
    <dgm:pt modelId="{1A1E968E-D49D-48E7-AC29-5D5AF830B49B}">
      <dgm:prSet phldrT="[Text]"/>
      <dgm:spPr/>
      <dgm:t>
        <a:bodyPr/>
        <a:lstStyle/>
        <a:p>
          <a:r>
            <a:rPr lang="en-IN" dirty="0" smtClean="0"/>
            <a:t>Learning Out comes</a:t>
          </a:r>
          <a:endParaRPr lang="en-IN" dirty="0"/>
        </a:p>
      </dgm:t>
    </dgm:pt>
    <dgm:pt modelId="{79C929CA-DAB0-46F7-A03B-7D23F4A036F8}" type="parTrans" cxnId="{CF1D9E5A-72DF-4E9D-B84C-16DE58E8AD43}">
      <dgm:prSet/>
      <dgm:spPr/>
      <dgm:t>
        <a:bodyPr/>
        <a:lstStyle/>
        <a:p>
          <a:endParaRPr lang="en-IN"/>
        </a:p>
      </dgm:t>
    </dgm:pt>
    <dgm:pt modelId="{A8C223FB-6289-4B6A-B1BF-16EA93D9F830}" type="sibTrans" cxnId="{CF1D9E5A-72DF-4E9D-B84C-16DE58E8AD43}">
      <dgm:prSet/>
      <dgm:spPr/>
      <dgm:t>
        <a:bodyPr/>
        <a:lstStyle/>
        <a:p>
          <a:endParaRPr lang="en-IN"/>
        </a:p>
      </dgm:t>
    </dgm:pt>
    <dgm:pt modelId="{257FE4CD-5827-4935-A640-8143E965CC73}" type="pres">
      <dgm:prSet presAssocID="{285F7B8A-6AA6-4B28-989D-C9588A2F370B}" presName="Name0" presStyleCnt="0">
        <dgm:presLayoutVars>
          <dgm:dir/>
          <dgm:resizeHandles val="exact"/>
        </dgm:presLayoutVars>
      </dgm:prSet>
      <dgm:spPr/>
    </dgm:pt>
    <dgm:pt modelId="{A732F9C0-13E4-4BDE-92EB-4775FF61186D}" type="pres">
      <dgm:prSet presAssocID="{285F7B8A-6AA6-4B28-989D-C9588A2F370B}" presName="vNodes" presStyleCnt="0"/>
      <dgm:spPr/>
    </dgm:pt>
    <dgm:pt modelId="{A42333AD-9773-4169-BC32-31DA7B8172FE}" type="pres">
      <dgm:prSet presAssocID="{EE2CC8A2-60AE-4CAC-94CB-1D87A5E4E97D}" presName="node" presStyleLbl="node1" presStyleIdx="0" presStyleCnt="3" custScaleX="14913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2BFC4626-EA84-4642-BD53-5B7EE8183A17}" type="pres">
      <dgm:prSet presAssocID="{2C55ADAB-AFD3-44AB-A9FB-301AB6702592}" presName="spacerT" presStyleCnt="0"/>
      <dgm:spPr/>
    </dgm:pt>
    <dgm:pt modelId="{F6A1623D-92E8-44AD-B0E5-2E9331113877}" type="pres">
      <dgm:prSet presAssocID="{2C55ADAB-AFD3-44AB-A9FB-301AB6702592}" presName="sibTrans" presStyleLbl="sibTrans2D1" presStyleIdx="0" presStyleCnt="2"/>
      <dgm:spPr/>
    </dgm:pt>
    <dgm:pt modelId="{AF3393D3-B7FA-47CC-AA42-60FC21978282}" type="pres">
      <dgm:prSet presAssocID="{2C55ADAB-AFD3-44AB-A9FB-301AB6702592}" presName="spacerB" presStyleCnt="0"/>
      <dgm:spPr/>
    </dgm:pt>
    <dgm:pt modelId="{6615D3DC-CE29-4AC8-8DFB-2CB0EE931B38}" type="pres">
      <dgm:prSet presAssocID="{1FF03D71-1A1F-4CAB-88C4-94874922BA32}" presName="node" presStyleLbl="node1" presStyleIdx="1" presStyleCnt="3" custScaleX="149133">
        <dgm:presLayoutVars>
          <dgm:bulletEnabled val="1"/>
        </dgm:presLayoutVars>
      </dgm:prSet>
      <dgm:spPr/>
    </dgm:pt>
    <dgm:pt modelId="{32790EC8-700A-4806-9CD2-3824C5B7B36E}" type="pres">
      <dgm:prSet presAssocID="{285F7B8A-6AA6-4B28-989D-C9588A2F370B}" presName="sibTransLast" presStyleLbl="sibTrans2D1" presStyleIdx="1" presStyleCnt="2"/>
      <dgm:spPr/>
    </dgm:pt>
    <dgm:pt modelId="{5D4FF917-AB2F-459F-AE10-7C5BECBD6577}" type="pres">
      <dgm:prSet presAssocID="{285F7B8A-6AA6-4B28-989D-C9588A2F370B}" presName="connectorText" presStyleLbl="sibTrans2D1" presStyleIdx="1" presStyleCnt="2"/>
      <dgm:spPr/>
    </dgm:pt>
    <dgm:pt modelId="{166985A6-AA06-43BE-BA68-768CA2A802AE}" type="pres">
      <dgm:prSet presAssocID="{285F7B8A-6AA6-4B28-989D-C9588A2F370B}" presName="lastNode" presStyleLbl="node1" presStyleIdx="2" presStyleCnt="3">
        <dgm:presLayoutVars>
          <dgm:bulletEnabled val="1"/>
        </dgm:presLayoutVars>
      </dgm:prSet>
      <dgm:spPr/>
    </dgm:pt>
  </dgm:ptLst>
  <dgm:cxnLst>
    <dgm:cxn modelId="{E9BE56A0-3A11-4C34-92F1-99B3CB4C2051}" srcId="{285F7B8A-6AA6-4B28-989D-C9588A2F370B}" destId="{1FF03D71-1A1F-4CAB-88C4-94874922BA32}" srcOrd="1" destOrd="0" parTransId="{CC4384C6-007B-42B1-B848-85C88087199F}" sibTransId="{38840779-A63A-4BDA-885F-E3EF2083EC0C}"/>
    <dgm:cxn modelId="{EDE9159A-9D2A-43A0-B331-F10DDF19C705}" type="presOf" srcId="{2C55ADAB-AFD3-44AB-A9FB-301AB6702592}" destId="{F6A1623D-92E8-44AD-B0E5-2E9331113877}" srcOrd="0" destOrd="0" presId="urn:microsoft.com/office/officeart/2005/8/layout/equation2"/>
    <dgm:cxn modelId="{2DC6771F-6D82-4236-8BF1-A9B7A901E811}" type="presOf" srcId="{EE2CC8A2-60AE-4CAC-94CB-1D87A5E4E97D}" destId="{A42333AD-9773-4169-BC32-31DA7B8172FE}" srcOrd="0" destOrd="0" presId="urn:microsoft.com/office/officeart/2005/8/layout/equation2"/>
    <dgm:cxn modelId="{9F93D963-D8B2-4657-871B-142BCAB10649}" type="presOf" srcId="{285F7B8A-6AA6-4B28-989D-C9588A2F370B}" destId="{257FE4CD-5827-4935-A640-8143E965CC73}" srcOrd="0" destOrd="0" presId="urn:microsoft.com/office/officeart/2005/8/layout/equation2"/>
    <dgm:cxn modelId="{5F0BDA36-17DD-45A7-951A-FF20077A7857}" type="presOf" srcId="{1A1E968E-D49D-48E7-AC29-5D5AF830B49B}" destId="{166985A6-AA06-43BE-BA68-768CA2A802AE}" srcOrd="0" destOrd="0" presId="urn:microsoft.com/office/officeart/2005/8/layout/equation2"/>
    <dgm:cxn modelId="{2F93E509-AF5C-4F97-8ABA-703EED7B4414}" type="presOf" srcId="{1FF03D71-1A1F-4CAB-88C4-94874922BA32}" destId="{6615D3DC-CE29-4AC8-8DFB-2CB0EE931B38}" srcOrd="0" destOrd="0" presId="urn:microsoft.com/office/officeart/2005/8/layout/equation2"/>
    <dgm:cxn modelId="{DFAE4933-1246-4D3B-904B-C0E7CC90C252}" srcId="{285F7B8A-6AA6-4B28-989D-C9588A2F370B}" destId="{EE2CC8A2-60AE-4CAC-94CB-1D87A5E4E97D}" srcOrd="0" destOrd="0" parTransId="{A667FE15-CE48-42F8-9153-D2F07A032CC9}" sibTransId="{2C55ADAB-AFD3-44AB-A9FB-301AB6702592}"/>
    <dgm:cxn modelId="{6AE21CC9-B2D8-4263-8A8F-C47A08C82C84}" type="presOf" srcId="{38840779-A63A-4BDA-885F-E3EF2083EC0C}" destId="{32790EC8-700A-4806-9CD2-3824C5B7B36E}" srcOrd="0" destOrd="0" presId="urn:microsoft.com/office/officeart/2005/8/layout/equation2"/>
    <dgm:cxn modelId="{E2845A9F-B896-4617-97AF-1CD72893E199}" type="presOf" srcId="{38840779-A63A-4BDA-885F-E3EF2083EC0C}" destId="{5D4FF917-AB2F-459F-AE10-7C5BECBD6577}" srcOrd="1" destOrd="0" presId="urn:microsoft.com/office/officeart/2005/8/layout/equation2"/>
    <dgm:cxn modelId="{CF1D9E5A-72DF-4E9D-B84C-16DE58E8AD43}" srcId="{285F7B8A-6AA6-4B28-989D-C9588A2F370B}" destId="{1A1E968E-D49D-48E7-AC29-5D5AF830B49B}" srcOrd="2" destOrd="0" parTransId="{79C929CA-DAB0-46F7-A03B-7D23F4A036F8}" sibTransId="{A8C223FB-6289-4B6A-B1BF-16EA93D9F830}"/>
    <dgm:cxn modelId="{0CE3C8D3-4D5B-477B-A85E-CFA9E9B12290}" type="presParOf" srcId="{257FE4CD-5827-4935-A640-8143E965CC73}" destId="{A732F9C0-13E4-4BDE-92EB-4775FF61186D}" srcOrd="0" destOrd="0" presId="urn:microsoft.com/office/officeart/2005/8/layout/equation2"/>
    <dgm:cxn modelId="{0F98E5B5-A214-4086-A425-BE4B5C537F02}" type="presParOf" srcId="{A732F9C0-13E4-4BDE-92EB-4775FF61186D}" destId="{A42333AD-9773-4169-BC32-31DA7B8172FE}" srcOrd="0" destOrd="0" presId="urn:microsoft.com/office/officeart/2005/8/layout/equation2"/>
    <dgm:cxn modelId="{0E8977BC-B735-47EE-8037-BCBF6272837F}" type="presParOf" srcId="{A732F9C0-13E4-4BDE-92EB-4775FF61186D}" destId="{2BFC4626-EA84-4642-BD53-5B7EE8183A17}" srcOrd="1" destOrd="0" presId="urn:microsoft.com/office/officeart/2005/8/layout/equation2"/>
    <dgm:cxn modelId="{2654A8AF-6901-4F01-B67E-85973B64DA18}" type="presParOf" srcId="{A732F9C0-13E4-4BDE-92EB-4775FF61186D}" destId="{F6A1623D-92E8-44AD-B0E5-2E9331113877}" srcOrd="2" destOrd="0" presId="urn:microsoft.com/office/officeart/2005/8/layout/equation2"/>
    <dgm:cxn modelId="{8E53E96F-ADA6-46B1-ADDB-47D78A616CF0}" type="presParOf" srcId="{A732F9C0-13E4-4BDE-92EB-4775FF61186D}" destId="{AF3393D3-B7FA-47CC-AA42-60FC21978282}" srcOrd="3" destOrd="0" presId="urn:microsoft.com/office/officeart/2005/8/layout/equation2"/>
    <dgm:cxn modelId="{1F779D47-2F79-4CBF-A309-2334B19270D0}" type="presParOf" srcId="{A732F9C0-13E4-4BDE-92EB-4775FF61186D}" destId="{6615D3DC-CE29-4AC8-8DFB-2CB0EE931B38}" srcOrd="4" destOrd="0" presId="urn:microsoft.com/office/officeart/2005/8/layout/equation2"/>
    <dgm:cxn modelId="{DE73736A-199C-47E2-B064-15F4D50900A3}" type="presParOf" srcId="{257FE4CD-5827-4935-A640-8143E965CC73}" destId="{32790EC8-700A-4806-9CD2-3824C5B7B36E}" srcOrd="1" destOrd="0" presId="urn:microsoft.com/office/officeart/2005/8/layout/equation2"/>
    <dgm:cxn modelId="{23EAC5B1-CF15-4173-8A9F-72F68EAF6981}" type="presParOf" srcId="{32790EC8-700A-4806-9CD2-3824C5B7B36E}" destId="{5D4FF917-AB2F-459F-AE10-7C5BECBD6577}" srcOrd="0" destOrd="0" presId="urn:microsoft.com/office/officeart/2005/8/layout/equation2"/>
    <dgm:cxn modelId="{EEFE438A-E200-4293-968A-D7B32B07B800}" type="presParOf" srcId="{257FE4CD-5827-4935-A640-8143E965CC73}" destId="{166985A6-AA06-43BE-BA68-768CA2A802AE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2333AD-9773-4169-BC32-31DA7B8172FE}">
      <dsp:nvSpPr>
        <dsp:cNvPr id="0" name=""/>
        <dsp:cNvSpPr/>
      </dsp:nvSpPr>
      <dsp:spPr>
        <a:xfrm>
          <a:off x="581" y="84676"/>
          <a:ext cx="2999346" cy="2011188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3500" kern="1200" dirty="0" smtClean="0"/>
            <a:t>9 events of instruction</a:t>
          </a:r>
          <a:endParaRPr lang="en-IN" sz="3500" kern="1200" dirty="0"/>
        </a:p>
      </dsp:txBody>
      <dsp:txXfrm>
        <a:off x="439825" y="379208"/>
        <a:ext cx="2120858" cy="1422124"/>
      </dsp:txXfrm>
    </dsp:sp>
    <dsp:sp modelId="{F6A1623D-92E8-44AD-B0E5-2E9331113877}">
      <dsp:nvSpPr>
        <dsp:cNvPr id="0" name=""/>
        <dsp:cNvSpPr/>
      </dsp:nvSpPr>
      <dsp:spPr>
        <a:xfrm>
          <a:off x="917009" y="2259174"/>
          <a:ext cx="1166489" cy="1166489"/>
        </a:xfrm>
        <a:prstGeom prst="mathPlus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1900" kern="1200"/>
        </a:p>
      </dsp:txBody>
      <dsp:txXfrm>
        <a:off x="1071627" y="2705239"/>
        <a:ext cx="857253" cy="274359"/>
      </dsp:txXfrm>
    </dsp:sp>
    <dsp:sp modelId="{6615D3DC-CE29-4AC8-8DFB-2CB0EE931B38}">
      <dsp:nvSpPr>
        <dsp:cNvPr id="0" name=""/>
        <dsp:cNvSpPr/>
      </dsp:nvSpPr>
      <dsp:spPr>
        <a:xfrm>
          <a:off x="581" y="3588972"/>
          <a:ext cx="2999346" cy="2011188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3500" kern="1200" dirty="0" smtClean="0"/>
            <a:t>Conditions of Learning</a:t>
          </a:r>
          <a:endParaRPr lang="en-IN" sz="3500" kern="1200" dirty="0"/>
        </a:p>
      </dsp:txBody>
      <dsp:txXfrm>
        <a:off x="439825" y="3883504"/>
        <a:ext cx="2120858" cy="1422124"/>
      </dsp:txXfrm>
    </dsp:sp>
    <dsp:sp modelId="{32790EC8-700A-4806-9CD2-3824C5B7B36E}">
      <dsp:nvSpPr>
        <dsp:cNvPr id="0" name=""/>
        <dsp:cNvSpPr/>
      </dsp:nvSpPr>
      <dsp:spPr>
        <a:xfrm>
          <a:off x="3301605" y="2468337"/>
          <a:ext cx="639558" cy="74816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2800" kern="1200"/>
        </a:p>
      </dsp:txBody>
      <dsp:txXfrm>
        <a:off x="3301605" y="2617969"/>
        <a:ext cx="447691" cy="448898"/>
      </dsp:txXfrm>
    </dsp:sp>
    <dsp:sp modelId="{166985A6-AA06-43BE-BA68-768CA2A802AE}">
      <dsp:nvSpPr>
        <dsp:cNvPr id="0" name=""/>
        <dsp:cNvSpPr/>
      </dsp:nvSpPr>
      <dsp:spPr>
        <a:xfrm>
          <a:off x="4206640" y="831230"/>
          <a:ext cx="4022377" cy="4022377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6000" kern="1200" dirty="0" smtClean="0"/>
            <a:t>Learning Out comes</a:t>
          </a:r>
          <a:endParaRPr lang="en-IN" sz="6000" kern="1200" dirty="0"/>
        </a:p>
      </dsp:txBody>
      <dsp:txXfrm>
        <a:off x="4795703" y="1420293"/>
        <a:ext cx="2844251" cy="28442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CCC141-7609-4124-B727-F078F93AD077}" type="datetimeFigureOut">
              <a:rPr lang="en-IN" smtClean="0"/>
              <a:t>29/06/2020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B22C70-ACCA-4265-A3D3-307D074528E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72030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B22C70-ACCA-4265-A3D3-307D074528E3}" type="slidenum">
              <a:rPr lang="en-IN" smtClean="0"/>
              <a:t>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323402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GAGNE’S EIGHT LEVELS OF </a:t>
            </a:r>
            <a:r>
              <a:rPr lang="en-US" b="1" dirty="0" smtClean="0"/>
              <a:t>LEARNING</a:t>
            </a:r>
            <a:br>
              <a:rPr lang="en-US" b="1" dirty="0" smtClean="0"/>
            </a:br>
            <a:r>
              <a:rPr lang="en-US" b="1" dirty="0">
                <a:solidFill>
                  <a:srgbClr val="FFFF00"/>
                </a:solidFill>
              </a:rPr>
              <a:t>Robert Mills Gagne (August 21, 1916 – April 28, 2002) </a:t>
            </a:r>
            <a:br>
              <a:rPr lang="en-US" b="1" dirty="0">
                <a:solidFill>
                  <a:srgbClr val="FFFF00"/>
                </a:solidFill>
              </a:rPr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705600" cy="274320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BY</a:t>
            </a:r>
          </a:p>
          <a:p>
            <a:r>
              <a:rPr lang="en-US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Dr.D.Ponmozhi,</a:t>
            </a:r>
          </a:p>
          <a:p>
            <a:r>
              <a:rPr lang="en-US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Principal,</a:t>
            </a:r>
          </a:p>
          <a:p>
            <a:r>
              <a:rPr lang="en-US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O.P.R.Memorial College of Education, </a:t>
            </a:r>
          </a:p>
          <a:p>
            <a:r>
              <a:rPr lang="en-US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Vadalur- 607303.</a:t>
            </a:r>
          </a:p>
          <a:p>
            <a:r>
              <a:rPr lang="en-US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Cuddalore Dt</a:t>
            </a:r>
            <a:r>
              <a:rPr lang="en-US" b="1" dirty="0" smtClean="0">
                <a:solidFill>
                  <a:srgbClr val="FFFF00"/>
                </a:solidFill>
              </a:rPr>
              <a:t>.</a:t>
            </a:r>
            <a:endParaRPr lang="en-US" b="1" dirty="0" smtClean="0">
              <a:solidFill>
                <a:srgbClr val="FFFF00"/>
              </a:solidFill>
            </a:endParaRPr>
          </a:p>
          <a:p>
            <a:endParaRPr 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485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74638"/>
            <a:ext cx="8763000" cy="632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Up Arrow 2"/>
          <p:cNvSpPr/>
          <p:nvPr/>
        </p:nvSpPr>
        <p:spPr>
          <a:xfrm>
            <a:off x="0" y="1417638"/>
            <a:ext cx="1066800" cy="490696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" name="TextBox 3"/>
          <p:cNvSpPr txBox="1"/>
          <p:nvPr/>
        </p:nvSpPr>
        <p:spPr>
          <a:xfrm>
            <a:off x="685800" y="274638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4000" dirty="0" smtClean="0"/>
              <a:t>II.</a:t>
            </a:r>
            <a:endParaRPr lang="en-IN" sz="4000" dirty="0"/>
          </a:p>
        </p:txBody>
      </p:sp>
    </p:spTree>
    <p:extLst>
      <p:ext uri="{BB962C8B-B14F-4D97-AF65-F5344CB8AC3E}">
        <p14:creationId xmlns:p14="http://schemas.microsoft.com/office/powerpoint/2010/main" val="1998739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6096000"/>
          </a:xfrm>
          <a:solidFill>
            <a:schemeClr val="accent1"/>
          </a:solidFill>
        </p:spPr>
        <p:txBody>
          <a:bodyPr>
            <a:normAutofit fontScale="92500" lnSpcReduction="1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US" b="1" dirty="0">
                <a:solidFill>
                  <a:schemeClr val="bg1"/>
                </a:solidFill>
              </a:rPr>
              <a:t>Signal Learning-</a:t>
            </a:r>
            <a:r>
              <a:rPr lang="en-US" dirty="0">
                <a:solidFill>
                  <a:schemeClr val="bg1"/>
                </a:solidFill>
              </a:rPr>
              <a:t> Learn how to respond to a signal, like Pavlov’s dog (Pavlov’s classical conditioned response) Usually the response is emotional 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b="1" dirty="0">
                <a:solidFill>
                  <a:schemeClr val="bg1"/>
                </a:solidFill>
              </a:rPr>
              <a:t>Stimulus(S) – Response(R) Learning-</a:t>
            </a:r>
            <a:r>
              <a:rPr lang="en-US" dirty="0">
                <a:solidFill>
                  <a:schemeClr val="bg1"/>
                </a:solidFill>
              </a:rPr>
              <a:t> Learn precise response to precise signal / stimulus Different from signal learning, signal learning leads to involuntary responses, whereas the responses in S-R learning are voluntarily controlled.   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b="1" dirty="0">
                <a:solidFill>
                  <a:schemeClr val="bg1"/>
                </a:solidFill>
              </a:rPr>
              <a:t>Psychomotor Connection Learning</a:t>
            </a:r>
            <a:r>
              <a:rPr lang="en-US" dirty="0">
                <a:solidFill>
                  <a:schemeClr val="bg1"/>
                </a:solidFill>
              </a:rPr>
              <a:t>- Occurs when a chain of stimuli and responses are formed to follow procedures. Able to chain 2 or more stimulus-response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778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324600"/>
          </a:xfrm>
          <a:solidFill>
            <a:schemeClr val="accent1"/>
          </a:solidFill>
        </p:spPr>
        <p:txBody>
          <a:bodyPr>
            <a:normAutofit fontScale="92500" lnSpcReduction="10000"/>
          </a:bodyPr>
          <a:lstStyle/>
          <a:p>
            <a:pPr marL="514350" lvl="0" indent="-514350">
              <a:buFont typeface="+mj-lt"/>
              <a:buAutoNum type="arabicPeriod" startAt="4"/>
            </a:pPr>
            <a:r>
              <a:rPr lang="en-US" b="1" dirty="0">
                <a:solidFill>
                  <a:schemeClr val="bg1"/>
                </a:solidFill>
              </a:rPr>
              <a:t>Verbal Association Learning</a:t>
            </a:r>
            <a:r>
              <a:rPr lang="en-US" dirty="0">
                <a:solidFill>
                  <a:schemeClr val="bg1"/>
                </a:solidFill>
              </a:rPr>
              <a:t>- Use terminology in verbal chains </a:t>
            </a:r>
          </a:p>
          <a:p>
            <a:pPr marL="514350" lvl="0" indent="-514350">
              <a:buFont typeface="+mj-lt"/>
              <a:buAutoNum type="arabicPeriod" startAt="4"/>
            </a:pPr>
            <a:r>
              <a:rPr lang="en-US" b="1" dirty="0">
                <a:solidFill>
                  <a:schemeClr val="bg1"/>
                </a:solidFill>
              </a:rPr>
              <a:t>Multiple Discrimination Learning-</a:t>
            </a:r>
            <a:r>
              <a:rPr lang="en-US" dirty="0">
                <a:solidFill>
                  <a:schemeClr val="bg1"/>
                </a:solidFill>
              </a:rPr>
              <a:t> Learn how to distinguish between similar stimuli Make different responses to each type of stimulus, even when they may be perceptually similar </a:t>
            </a:r>
          </a:p>
          <a:p>
            <a:pPr marL="514350" lvl="0" indent="-514350">
              <a:buFont typeface="+mj-lt"/>
              <a:buAutoNum type="arabicPeriod" startAt="4"/>
            </a:pPr>
            <a:r>
              <a:rPr lang="en-US" b="1" dirty="0">
                <a:solidFill>
                  <a:schemeClr val="bg1"/>
                </a:solidFill>
              </a:rPr>
              <a:t>Concept Learning</a:t>
            </a:r>
            <a:r>
              <a:rPr lang="en-US" dirty="0">
                <a:solidFill>
                  <a:schemeClr val="bg1"/>
                </a:solidFill>
              </a:rPr>
              <a:t>- Singular / common response to an entire class of stimuli </a:t>
            </a:r>
          </a:p>
          <a:p>
            <a:pPr marL="514350" lvl="0" indent="-514350">
              <a:buFont typeface="+mj-lt"/>
              <a:buAutoNum type="arabicPeriod" startAt="4"/>
            </a:pPr>
            <a:r>
              <a:rPr lang="en-US" b="1" dirty="0">
                <a:solidFill>
                  <a:schemeClr val="bg1"/>
                </a:solidFill>
              </a:rPr>
              <a:t>Principle Learning</a:t>
            </a:r>
            <a:r>
              <a:rPr lang="en-US" dirty="0">
                <a:solidFill>
                  <a:schemeClr val="bg1"/>
                </a:solidFill>
              </a:rPr>
              <a:t>- Viewed as a chain of two or more concepts. Learn to apply rules </a:t>
            </a:r>
          </a:p>
          <a:p>
            <a:pPr marL="514350" lvl="0" indent="-514350">
              <a:buFont typeface="+mj-lt"/>
              <a:buAutoNum type="arabicPeriod" startAt="4"/>
            </a:pPr>
            <a:r>
              <a:rPr lang="en-US" b="1" dirty="0">
                <a:solidFill>
                  <a:schemeClr val="bg1"/>
                </a:solidFill>
              </a:rPr>
              <a:t>Problem Solving-</a:t>
            </a:r>
            <a:r>
              <a:rPr lang="en-US" dirty="0">
                <a:solidFill>
                  <a:schemeClr val="bg1"/>
                </a:solidFill>
              </a:rPr>
              <a:t> Highest learning type which lead to the discovery of higher order rules. All other types of learning must have been completed for it to be present.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253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III.</a:t>
            </a:r>
            <a:r>
              <a:rPr lang="en-US" dirty="0" err="1" smtClean="0"/>
              <a:t>Learning</a:t>
            </a:r>
            <a:r>
              <a:rPr lang="en-US" dirty="0" smtClean="0"/>
              <a:t> </a:t>
            </a:r>
            <a:r>
              <a:rPr lang="en-US" dirty="0" smtClean="0"/>
              <a:t>Outcomes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00B050"/>
                </a:solidFill>
              </a:rPr>
              <a:t>Intellectual </a:t>
            </a:r>
            <a:r>
              <a:rPr lang="en-US" b="1" dirty="0">
                <a:solidFill>
                  <a:srgbClr val="00B050"/>
                </a:solidFill>
              </a:rPr>
              <a:t>Skills </a:t>
            </a:r>
            <a:r>
              <a:rPr lang="en-US" dirty="0"/>
              <a:t>- Having procedural knowledge, 'Knowing How'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b="1" dirty="0" smtClean="0">
                <a:solidFill>
                  <a:srgbClr val="FF0000"/>
                </a:solidFill>
              </a:rPr>
              <a:t>Verbal </a:t>
            </a:r>
            <a:r>
              <a:rPr lang="en-US" b="1" dirty="0">
                <a:solidFill>
                  <a:srgbClr val="FF0000"/>
                </a:solidFill>
              </a:rPr>
              <a:t>Information </a:t>
            </a:r>
            <a:r>
              <a:rPr lang="en-US" dirty="0"/>
              <a:t>- Having declarative knowledge, 'Knowing That'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b="1" dirty="0" smtClean="0">
                <a:solidFill>
                  <a:srgbClr val="0070C0"/>
                </a:solidFill>
              </a:rPr>
              <a:t>Cognitive </a:t>
            </a:r>
            <a:r>
              <a:rPr lang="en-US" b="1" dirty="0">
                <a:solidFill>
                  <a:srgbClr val="0070C0"/>
                </a:solidFill>
              </a:rPr>
              <a:t>Strategy </a:t>
            </a:r>
            <a:r>
              <a:rPr lang="en-US" dirty="0"/>
              <a:t>- Techniques for problem solving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b="1" dirty="0" smtClean="0">
                <a:solidFill>
                  <a:srgbClr val="FF3399"/>
                </a:solidFill>
              </a:rPr>
              <a:t>Motor </a:t>
            </a:r>
            <a:r>
              <a:rPr lang="en-US" b="1" dirty="0">
                <a:solidFill>
                  <a:srgbClr val="FF3399"/>
                </a:solidFill>
              </a:rPr>
              <a:t>Skills </a:t>
            </a:r>
            <a:r>
              <a:rPr lang="en-US" dirty="0"/>
              <a:t>- Executing movements in an </a:t>
            </a:r>
            <a:r>
              <a:rPr lang="en-US" dirty="0" smtClean="0"/>
              <a:t>organized </a:t>
            </a:r>
            <a:r>
              <a:rPr lang="en-US" dirty="0"/>
              <a:t>manner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b="1" dirty="0" smtClean="0">
                <a:solidFill>
                  <a:srgbClr val="008000"/>
                </a:solidFill>
              </a:rPr>
              <a:t>Attitude</a:t>
            </a:r>
            <a:r>
              <a:rPr lang="en-US" dirty="0" smtClean="0"/>
              <a:t> </a:t>
            </a:r>
            <a:r>
              <a:rPr lang="en-US" dirty="0"/>
              <a:t>- Mental state that influences the choices of personal actions</a:t>
            </a:r>
          </a:p>
        </p:txBody>
      </p:sp>
    </p:spTree>
    <p:extLst>
      <p:ext uri="{BB962C8B-B14F-4D97-AF65-F5344CB8AC3E}">
        <p14:creationId xmlns:p14="http://schemas.microsoft.com/office/powerpoint/2010/main" val="3119272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6000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Educational implications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486400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dirty="0" smtClean="0"/>
              <a:t>Skills </a:t>
            </a:r>
            <a:r>
              <a:rPr lang="en-US" dirty="0"/>
              <a:t>should be learned </a:t>
            </a:r>
            <a:r>
              <a:rPr lang="en-US" b="1" dirty="0" smtClean="0">
                <a:solidFill>
                  <a:srgbClr val="7030A0"/>
                </a:solidFill>
              </a:rPr>
              <a:t>one </a:t>
            </a:r>
            <a:r>
              <a:rPr lang="en-US" b="1" dirty="0">
                <a:solidFill>
                  <a:srgbClr val="7030A0"/>
                </a:solidFill>
              </a:rPr>
              <a:t>at a time </a:t>
            </a:r>
            <a:endParaRPr lang="en-US" b="1" dirty="0" smtClean="0">
              <a:solidFill>
                <a:srgbClr val="7030A0"/>
              </a:solidFill>
            </a:endParaRPr>
          </a:p>
          <a:p>
            <a:pPr lvl="0"/>
            <a:r>
              <a:rPr lang="en-US" dirty="0" smtClean="0"/>
              <a:t>Each </a:t>
            </a:r>
            <a:r>
              <a:rPr lang="en-US" dirty="0"/>
              <a:t>new skill learned should </a:t>
            </a:r>
            <a:r>
              <a:rPr lang="en-US" b="1" dirty="0">
                <a:solidFill>
                  <a:srgbClr val="FF0000"/>
                </a:solidFill>
              </a:rPr>
              <a:t>build on previously acquired skills.</a:t>
            </a:r>
          </a:p>
          <a:p>
            <a:pPr lvl="0"/>
            <a:r>
              <a:rPr lang="en-US" dirty="0"/>
              <a:t>The analysis phase must identify and describe the prerequisite </a:t>
            </a:r>
            <a:r>
              <a:rPr lang="en-US" b="1" dirty="0">
                <a:solidFill>
                  <a:srgbClr val="00B0F0"/>
                </a:solidFill>
              </a:rPr>
              <a:t>lower level skills </a:t>
            </a:r>
            <a:r>
              <a:rPr lang="en-US" dirty="0"/>
              <a:t>and </a:t>
            </a:r>
            <a:r>
              <a:rPr lang="en-US" b="1" dirty="0">
                <a:solidFill>
                  <a:srgbClr val="00B0F0"/>
                </a:solidFill>
              </a:rPr>
              <a:t>knowledge</a:t>
            </a:r>
            <a:r>
              <a:rPr lang="en-US" dirty="0"/>
              <a:t> required for an instructional objective,</a:t>
            </a:r>
          </a:p>
          <a:p>
            <a:pPr lvl="0"/>
            <a:r>
              <a:rPr lang="en-US" dirty="0"/>
              <a:t>Lower level objectives must be mastered </a:t>
            </a:r>
            <a:r>
              <a:rPr lang="en-US" b="1" dirty="0">
                <a:solidFill>
                  <a:srgbClr val="FFC000"/>
                </a:solidFill>
              </a:rPr>
              <a:t>before higher level ones,</a:t>
            </a:r>
          </a:p>
          <a:p>
            <a:pPr lvl="0"/>
            <a:r>
              <a:rPr lang="en-US" dirty="0"/>
              <a:t>Objectives must be stipulated in </a:t>
            </a:r>
            <a:r>
              <a:rPr lang="en-US" b="1" dirty="0">
                <a:solidFill>
                  <a:srgbClr val="FF3399"/>
                </a:solidFill>
              </a:rPr>
              <a:t>concrete behavioral terms,</a:t>
            </a:r>
          </a:p>
          <a:p>
            <a:pPr lvl="0"/>
            <a:r>
              <a:rPr lang="en-US" b="1" dirty="0">
                <a:solidFill>
                  <a:srgbClr val="008000"/>
                </a:solidFill>
              </a:rPr>
              <a:t>Positive reinforcement </a:t>
            </a:r>
            <a:r>
              <a:rPr lang="en-US" dirty="0"/>
              <a:t>should be used in a repetitive </a:t>
            </a:r>
            <a:r>
              <a:rPr lang="en-US" dirty="0" smtClean="0"/>
              <a:t>manner</a:t>
            </a:r>
            <a:r>
              <a:rPr lang="en-US" b="1" dirty="0"/>
              <a:t> 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7726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304800"/>
            <a:ext cx="89154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772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Synopsis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Author</a:t>
            </a:r>
          </a:p>
          <a:p>
            <a:r>
              <a:rPr lang="en-US" dirty="0" smtClean="0"/>
              <a:t>Principles of Learning</a:t>
            </a:r>
          </a:p>
          <a:p>
            <a:r>
              <a:rPr lang="en-US" dirty="0" smtClean="0"/>
              <a:t>Components of Learning- </a:t>
            </a:r>
          </a:p>
          <a:p>
            <a:pPr lvl="2">
              <a:buFont typeface="Wingdings" pitchFamily="2" charset="2"/>
              <a:buChar char="v"/>
            </a:pPr>
            <a:r>
              <a:rPr lang="en-US" dirty="0" smtClean="0"/>
              <a:t>Conditions of Learning</a:t>
            </a:r>
          </a:p>
          <a:p>
            <a:pPr lvl="2">
              <a:buFont typeface="Wingdings" pitchFamily="2" charset="2"/>
              <a:buChar char="v"/>
            </a:pPr>
            <a:r>
              <a:rPr lang="en-US" dirty="0" smtClean="0"/>
              <a:t>Events of Learning</a:t>
            </a:r>
          </a:p>
          <a:p>
            <a:pPr lvl="2">
              <a:buFont typeface="Wingdings" pitchFamily="2" charset="2"/>
              <a:buChar char="v"/>
            </a:pPr>
            <a:r>
              <a:rPr lang="en-US" dirty="0" smtClean="0"/>
              <a:t>Out comes of Learning</a:t>
            </a:r>
          </a:p>
          <a:p>
            <a:r>
              <a:rPr lang="en-US" dirty="0" smtClean="0"/>
              <a:t>Educational implications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9329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400"/>
            <a:ext cx="8839199" cy="670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6811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Principles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257800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FF0000"/>
                </a:solidFill>
              </a:rPr>
              <a:t>Different</a:t>
            </a:r>
            <a:r>
              <a:rPr lang="en-US" dirty="0" smtClean="0"/>
              <a:t> </a:t>
            </a:r>
            <a:r>
              <a:rPr lang="en-US" dirty="0"/>
              <a:t>instruction is required for </a:t>
            </a:r>
            <a:r>
              <a:rPr lang="en-US" b="1" dirty="0">
                <a:solidFill>
                  <a:srgbClr val="FF0000"/>
                </a:solidFill>
              </a:rPr>
              <a:t>different </a:t>
            </a:r>
            <a:r>
              <a:rPr lang="en-US" dirty="0"/>
              <a:t>learning outcomes.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>
                <a:solidFill>
                  <a:srgbClr val="0070C0"/>
                </a:solidFill>
              </a:rPr>
              <a:t>Events of learning operate </a:t>
            </a:r>
            <a:r>
              <a:rPr lang="en-US" dirty="0"/>
              <a:t>on the learner in ways that constitute the </a:t>
            </a:r>
            <a:r>
              <a:rPr lang="en-US" b="1" dirty="0">
                <a:solidFill>
                  <a:srgbClr val="0070C0"/>
                </a:solidFill>
              </a:rPr>
              <a:t>conditions of learning</a:t>
            </a:r>
            <a:r>
              <a:rPr lang="en-US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The specific operations that constitute </a:t>
            </a:r>
            <a:r>
              <a:rPr lang="en-US" b="1" dirty="0">
                <a:solidFill>
                  <a:srgbClr val="C00000"/>
                </a:solidFill>
              </a:rPr>
              <a:t>instructional events </a:t>
            </a:r>
            <a:r>
              <a:rPr lang="en-US" dirty="0"/>
              <a:t>are different for each different type of </a:t>
            </a:r>
            <a:r>
              <a:rPr lang="en-US" b="1" dirty="0">
                <a:solidFill>
                  <a:srgbClr val="C00000"/>
                </a:solidFill>
              </a:rPr>
              <a:t>learning outcome</a:t>
            </a:r>
            <a:r>
              <a:rPr lang="en-US" dirty="0">
                <a:solidFill>
                  <a:srgbClr val="C00000"/>
                </a:solidFill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Learning hierarchies define what intellectual skills are to be learned and a </a:t>
            </a:r>
            <a:r>
              <a:rPr lang="en-US" b="1" dirty="0">
                <a:solidFill>
                  <a:srgbClr val="00B050"/>
                </a:solidFill>
              </a:rPr>
              <a:t>sequence of instruction.</a:t>
            </a:r>
          </a:p>
          <a:p>
            <a:pPr marL="0" indent="0">
              <a:buNone/>
            </a:pPr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276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Gagne’s Concept of Learning</a:t>
            </a:r>
            <a:endParaRPr lang="en-US" dirty="0"/>
          </a:p>
        </p:txBody>
      </p:sp>
      <p:pic>
        <p:nvPicPr>
          <p:cNvPr id="4" name="Content Placeholder 3" descr="C:\Users\GREAT\AppData\Local\Microsoft\Windows\Temporary Internet Files\Content.Word\New Picture.pn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7638"/>
            <a:ext cx="9067800" cy="52606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3565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3 COMPONENTS OF LEARNING</a:t>
            </a:r>
            <a:endParaRPr lang="en-IN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2946790"/>
              </p:ext>
            </p:extLst>
          </p:nvPr>
        </p:nvGraphicFramePr>
        <p:xfrm>
          <a:off x="457200" y="1020763"/>
          <a:ext cx="8229600" cy="56848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56957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400"/>
            <a:ext cx="8991599" cy="6705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860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I. 9 </a:t>
            </a:r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events / steps of instruction</a:t>
            </a:r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410200"/>
          </a:xfrm>
          <a:solidFill>
            <a:schemeClr val="bg1"/>
          </a:solidFill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These </a:t>
            </a:r>
            <a:r>
              <a:rPr lang="en-US" dirty="0"/>
              <a:t>9 events of instruction take place in a semi-sequential order, and are considered external events that help learning to occur. They are: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1. </a:t>
            </a:r>
            <a:r>
              <a:rPr lang="en-US" b="1" dirty="0">
                <a:solidFill>
                  <a:srgbClr val="FF0000"/>
                </a:solidFill>
              </a:rPr>
              <a:t>Gaining Attention</a:t>
            </a:r>
            <a:r>
              <a:rPr lang="en-US" dirty="0"/>
              <a:t> - </a:t>
            </a: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Present stimulus to ensure reception of instruction</a:t>
            </a:r>
            <a:b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2. </a:t>
            </a:r>
            <a:r>
              <a:rPr lang="en-US" b="1" dirty="0">
                <a:solidFill>
                  <a:srgbClr val="FF0000"/>
                </a:solidFill>
              </a:rPr>
              <a:t>Informing the Learner of the Objective </a:t>
            </a:r>
            <a:r>
              <a:rPr lang="en-US" dirty="0"/>
              <a:t>- </a:t>
            </a: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The reason for learning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3. </a:t>
            </a:r>
            <a:r>
              <a:rPr lang="en-US" b="1" dirty="0">
                <a:solidFill>
                  <a:srgbClr val="FF0000"/>
                </a:solidFill>
              </a:rPr>
              <a:t>Stimulating Recall of Prior Knowledge </a:t>
            </a:r>
            <a:r>
              <a:rPr lang="en-US" dirty="0"/>
              <a:t>- </a:t>
            </a: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Building upon existing relevant knowledge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4. </a:t>
            </a:r>
            <a:r>
              <a:rPr lang="en-US" b="1" dirty="0">
                <a:solidFill>
                  <a:srgbClr val="FF0000"/>
                </a:solidFill>
              </a:rPr>
              <a:t>Presenting Information </a:t>
            </a:r>
            <a:r>
              <a:rPr lang="en-US" dirty="0"/>
              <a:t>- </a:t>
            </a: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The actual learning content is delivered</a:t>
            </a:r>
            <a:b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9608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9 events / steps of </a:t>
            </a:r>
            <a:r>
              <a:rPr lang="en-US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instruction </a:t>
            </a:r>
            <a:br>
              <a:rPr lang="en-US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en-US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                                                            </a:t>
            </a:r>
            <a:r>
              <a:rPr lang="en-US" sz="27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conti</a:t>
            </a:r>
            <a:r>
              <a:rPr lang="en-US" sz="27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---</a:t>
            </a:r>
            <a:endParaRPr lang="en-IN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 fontScale="70000" lnSpcReduction="20000"/>
          </a:bodyPr>
          <a:lstStyle/>
          <a:p>
            <a:r>
              <a:rPr lang="en-US" dirty="0"/>
              <a:t>5</a:t>
            </a:r>
            <a:r>
              <a:rPr lang="en-US" b="1" dirty="0">
                <a:solidFill>
                  <a:srgbClr val="FF0000"/>
                </a:solidFill>
              </a:rPr>
              <a:t>. Providing Guidance </a:t>
            </a:r>
            <a:r>
              <a:rPr lang="en-US" dirty="0"/>
              <a:t>- </a:t>
            </a:r>
            <a:r>
              <a:rPr lang="en-US" dirty="0">
                <a:solidFill>
                  <a:srgbClr val="00B0F0"/>
                </a:solidFill>
              </a:rPr>
              <a:t>Makes the learning as meaningful and understandable as possible</a:t>
            </a:r>
            <a:br>
              <a:rPr lang="en-US" dirty="0">
                <a:solidFill>
                  <a:srgbClr val="00B0F0"/>
                </a:solidFill>
              </a:rPr>
            </a:br>
            <a:r>
              <a:rPr lang="en-US" dirty="0">
                <a:solidFill>
                  <a:srgbClr val="00B0F0"/>
                </a:solidFill>
              </a:rPr>
              <a:t/>
            </a:r>
            <a:br>
              <a:rPr lang="en-US" dirty="0">
                <a:solidFill>
                  <a:srgbClr val="00B0F0"/>
                </a:solidFill>
              </a:rPr>
            </a:br>
            <a:r>
              <a:rPr lang="en-US" dirty="0"/>
              <a:t>6. </a:t>
            </a:r>
            <a:r>
              <a:rPr lang="en-US" b="1" dirty="0">
                <a:solidFill>
                  <a:srgbClr val="FF0000"/>
                </a:solidFill>
              </a:rPr>
              <a:t>Eliciting Performance </a:t>
            </a:r>
            <a:r>
              <a:rPr lang="en-US" dirty="0"/>
              <a:t>- </a:t>
            </a:r>
            <a:r>
              <a:rPr lang="en-US" dirty="0">
                <a:solidFill>
                  <a:srgbClr val="00B0F0"/>
                </a:solidFill>
              </a:rPr>
              <a:t>The learners respond to demonstrate the extent of knowledge learnt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7. </a:t>
            </a:r>
            <a:r>
              <a:rPr lang="en-US" b="1" dirty="0">
                <a:solidFill>
                  <a:srgbClr val="FF0000"/>
                </a:solidFill>
              </a:rPr>
              <a:t>Providing Feedback </a:t>
            </a:r>
            <a:r>
              <a:rPr lang="en-US" dirty="0">
                <a:solidFill>
                  <a:srgbClr val="00B0F0"/>
                </a:solidFill>
              </a:rPr>
              <a:t>- Inform learners of the degree of correctness or incorrectness of their performance, thus reinforcing learning</a:t>
            </a:r>
            <a:br>
              <a:rPr lang="en-US" dirty="0">
                <a:solidFill>
                  <a:srgbClr val="00B0F0"/>
                </a:solidFill>
              </a:rPr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8</a:t>
            </a:r>
            <a:r>
              <a:rPr lang="en-US" b="1" dirty="0">
                <a:solidFill>
                  <a:srgbClr val="FF0000"/>
                </a:solidFill>
              </a:rPr>
              <a:t>. Assessing Performance </a:t>
            </a:r>
            <a:r>
              <a:rPr lang="en-US" dirty="0">
                <a:solidFill>
                  <a:srgbClr val="00B0F0"/>
                </a:solidFill>
              </a:rPr>
              <a:t>- Testing the learners to ensure that the learning is stable and actualized</a:t>
            </a:r>
            <a:br>
              <a:rPr lang="en-US" dirty="0">
                <a:solidFill>
                  <a:srgbClr val="00B0F0"/>
                </a:solidFill>
              </a:rPr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9. </a:t>
            </a:r>
            <a:r>
              <a:rPr lang="en-US" b="1" dirty="0">
                <a:solidFill>
                  <a:srgbClr val="FF0000"/>
                </a:solidFill>
              </a:rPr>
              <a:t>Enhancing Retention And Transfer </a:t>
            </a:r>
            <a:r>
              <a:rPr lang="en-US" dirty="0"/>
              <a:t>- </a:t>
            </a:r>
            <a:r>
              <a:rPr lang="en-US" dirty="0">
                <a:solidFill>
                  <a:srgbClr val="00B0F0"/>
                </a:solidFill>
              </a:rPr>
              <a:t>Being able to retain the learning over a long period of time, and being able to transfer the learning to new situations outside of the learning environment</a:t>
            </a:r>
          </a:p>
          <a:p>
            <a:endParaRPr lang="en-IN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333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409</Words>
  <Application>Microsoft Office PowerPoint</Application>
  <PresentationFormat>On-screen Show (4:3)</PresentationFormat>
  <Paragraphs>48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Wingdings</vt:lpstr>
      <vt:lpstr>Office Theme</vt:lpstr>
      <vt:lpstr>GAGNE’S EIGHT LEVELS OF LEARNING Robert Mills Gagne (August 21, 1916 – April 28, 2002)   </vt:lpstr>
      <vt:lpstr>Synopsis</vt:lpstr>
      <vt:lpstr>PowerPoint Presentation</vt:lpstr>
      <vt:lpstr>Principles</vt:lpstr>
      <vt:lpstr>Gagne’s Concept of Learning</vt:lpstr>
      <vt:lpstr>3 COMPONENTS OF LEARNING</vt:lpstr>
      <vt:lpstr>PowerPoint Presentation</vt:lpstr>
      <vt:lpstr>I. 9 events / steps of instruction</vt:lpstr>
      <vt:lpstr>9 events / steps of instruction                                                               conti---</vt:lpstr>
      <vt:lpstr>PowerPoint Presentation</vt:lpstr>
      <vt:lpstr>PowerPoint Presentation</vt:lpstr>
      <vt:lpstr>PowerPoint Presentation</vt:lpstr>
      <vt:lpstr>III.Learning Outcomes</vt:lpstr>
      <vt:lpstr>PowerPoint Presentation</vt:lpstr>
      <vt:lpstr>Educational implications 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GREAT</dc:creator>
  <cp:lastModifiedBy>nc</cp:lastModifiedBy>
  <cp:revision>16</cp:revision>
  <dcterms:created xsi:type="dcterms:W3CDTF">2006-08-16T00:00:00Z</dcterms:created>
  <dcterms:modified xsi:type="dcterms:W3CDTF">2020-06-29T17:39:45Z</dcterms:modified>
</cp:coreProperties>
</file>